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ti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258" r:id="rId3"/>
    <p:sldId id="268" r:id="rId4"/>
    <p:sldId id="257" r:id="rId5"/>
    <p:sldId id="259" r:id="rId6"/>
    <p:sldId id="273" r:id="rId7"/>
    <p:sldId id="260" r:id="rId8"/>
    <p:sldId id="269" r:id="rId9"/>
    <p:sldId id="275" r:id="rId10"/>
    <p:sldId id="276" r:id="rId11"/>
    <p:sldId id="266" r:id="rId12"/>
    <p:sldId id="265" r:id="rId13"/>
    <p:sldId id="274" r:id="rId14"/>
    <p:sldId id="262" r:id="rId15"/>
    <p:sldId id="272" r:id="rId16"/>
    <p:sldId id="271" r:id="rId17"/>
    <p:sldId id="270" r:id="rId1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69493" autoAdjust="0"/>
  </p:normalViewPr>
  <p:slideViewPr>
    <p:cSldViewPr>
      <p:cViewPr varScale="1">
        <p:scale>
          <a:sx n="71" d="100"/>
          <a:sy n="71" d="100"/>
        </p:scale>
        <p:origin x="-1042" y="-8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DFA379-C656-47FA-91FA-BB9971B0C706}" type="datetimeFigureOut">
              <a:rPr lang="en-GB" smtClean="0"/>
              <a:t>22/10/2016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DD6020-F6E2-4E20-9301-F5ABC07137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39633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E:\Documents\Github\BindingAnal\validate_netcharge\</a:t>
            </a:r>
            <a:r>
              <a:rPr lang="en-GB" dirty="0" smtClean="0">
                <a:solidFill>
                  <a:srgbClr val="FF0000"/>
                </a:solidFill>
              </a:rPr>
              <a:t>plot_bindingchanges.R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DD6020-F6E2-4E20-9301-F5ABC07137E5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62117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To</a:t>
            </a:r>
            <a:r>
              <a:rPr lang="en-GB" baseline="0" dirty="0" smtClean="0"/>
              <a:t> be </a:t>
            </a:r>
            <a:r>
              <a:rPr lang="en-GB" dirty="0" smtClean="0"/>
              <a:t>changed: Make it</a:t>
            </a:r>
            <a:r>
              <a:rPr lang="en-GB" baseline="0" dirty="0" smtClean="0"/>
              <a:t> as 3d surface</a:t>
            </a:r>
          </a:p>
          <a:p>
            <a:r>
              <a:rPr lang="en-GB" baseline="0" dirty="0" err="1" smtClean="0"/>
              <a:t>workdir</a:t>
            </a:r>
            <a:r>
              <a:rPr lang="en-GB" baseline="0" dirty="0" smtClean="0"/>
              <a:t>: E:\Documents\Github\BindingAnal\fitness\tradeoff\Mtradeoff</a:t>
            </a:r>
          </a:p>
          <a:p>
            <a:r>
              <a:rPr lang="en-GB" dirty="0" err="1" smtClean="0"/>
              <a:t>infile</a:t>
            </a:r>
            <a:r>
              <a:rPr lang="en-GB" dirty="0" smtClean="0"/>
              <a:t> = '</a:t>
            </a:r>
            <a:r>
              <a:rPr lang="en-GB" dirty="0" err="1" smtClean="0"/>
              <a:t>dat</a:t>
            </a:r>
            <a:r>
              <a:rPr lang="en-GB" dirty="0" smtClean="0"/>
              <a:t>/lowV0/hostKs_low_adaptive.csv‘</a:t>
            </a:r>
          </a:p>
          <a:p>
            <a:r>
              <a:rPr lang="en-GB" dirty="0" err="1" smtClean="0"/>
              <a:t>infileV</a:t>
            </a:r>
            <a:r>
              <a:rPr lang="en-GB" dirty="0" smtClean="0"/>
              <a:t> = ??</a:t>
            </a:r>
          </a:p>
          <a:p>
            <a:r>
              <a:rPr lang="en-GB" dirty="0" err="1" smtClean="0"/>
              <a:t>plotMutSelBalance</a:t>
            </a:r>
            <a:r>
              <a:rPr lang="en-GB" dirty="0" smtClean="0"/>
              <a:t>(</a:t>
            </a:r>
            <a:r>
              <a:rPr lang="en-GB" dirty="0" err="1" smtClean="0"/>
              <a:t>infile</a:t>
            </a:r>
            <a:r>
              <a:rPr lang="en-GB" dirty="0" smtClean="0"/>
              <a:t>)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DD6020-F6E2-4E20-9301-F5ABC07137E5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9666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Change it to simulated binding avidity.</a:t>
            </a:r>
          </a:p>
          <a:p>
            <a:endParaRPr lang="en-GB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How to generate </a:t>
            </a:r>
            <a:r>
              <a:rPr lang="en-GB" dirty="0" err="1" smtClean="0"/>
              <a:t>simple.mat</a:t>
            </a:r>
            <a:r>
              <a:rPr lang="en-GB" dirty="0" smtClean="0"/>
              <a:t>?? (check 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These steps work for real </a:t>
            </a:r>
            <a:r>
              <a:rPr lang="en-GB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viral sequences.docx)</a:t>
            </a:r>
            <a:endParaRPr lang="en-GB" smtClean="0"/>
          </a:p>
          <a:p>
            <a:endParaRPr lang="en-GB" dirty="0" smtClean="0"/>
          </a:p>
          <a:p>
            <a:r>
              <a:rPr lang="en-GB" dirty="0" err="1" smtClean="0"/>
              <a:t>workdir</a:t>
            </a:r>
            <a:r>
              <a:rPr lang="en-GB" dirty="0" smtClean="0"/>
              <a:t>:</a:t>
            </a:r>
            <a:r>
              <a:rPr lang="en-GB" baseline="0" dirty="0" smtClean="0"/>
              <a:t> E:\Documents\Github\BindingAnal\ParseTree\mat\Mparsetree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plotNetchargeByTimeSim</a:t>
            </a:r>
            <a:r>
              <a:rPr lang="en-GB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</a:t>
            </a:r>
            <a:r>
              <a:rPr lang="en-GB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infile</a:t>
            </a:r>
            <a:r>
              <a:rPr lang="en-GB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n-GB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infileB</a:t>
            </a:r>
            <a:r>
              <a:rPr lang="en-GB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</a:t>
            </a:r>
          </a:p>
          <a:p>
            <a:r>
              <a:rPr lang="en-GB" dirty="0" err="1" smtClean="0"/>
              <a:t>infile</a:t>
            </a:r>
            <a:r>
              <a:rPr lang="en-GB" dirty="0" smtClean="0"/>
              <a:t> = ‘</a:t>
            </a:r>
            <a:r>
              <a:rPr lang="en-GB" dirty="0" err="1" smtClean="0"/>
              <a:t>dat</a:t>
            </a:r>
            <a:r>
              <a:rPr lang="en-GB" dirty="0" smtClean="0"/>
              <a:t>/lowV0/voutput1_low_adaptive_tree_300_simple.mat’</a:t>
            </a:r>
          </a:p>
          <a:p>
            <a:r>
              <a:rPr lang="en-GB" dirty="0" err="1" smtClean="0"/>
              <a:t>infileB</a:t>
            </a:r>
            <a:r>
              <a:rPr lang="en-GB" dirty="0" smtClean="0"/>
              <a:t> = ‘</a:t>
            </a:r>
            <a:r>
              <a:rPr lang="en-GB" dirty="0" err="1" smtClean="0"/>
              <a:t>dat</a:t>
            </a:r>
            <a:r>
              <a:rPr lang="en-GB" dirty="0" smtClean="0"/>
              <a:t>/lowV0/</a:t>
            </a:r>
            <a:r>
              <a:rPr lang="en-GB" dirty="0" err="1" smtClean="0"/>
              <a:t>virusbinding_low_adaptive.mat</a:t>
            </a:r>
            <a:r>
              <a:rPr lang="en-GB" dirty="0" smtClean="0"/>
              <a:t>’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DD6020-F6E2-4E20-9301-F5ABC07137E5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309706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voutput1_low_adaptive_tree_300_simple.png</a:t>
            </a:r>
          </a:p>
          <a:p>
            <a:endParaRPr lang="en-GB" dirty="0" smtClean="0"/>
          </a:p>
          <a:p>
            <a:r>
              <a:rPr lang="en-GB" dirty="0" err="1" smtClean="0"/>
              <a:t>workdir</a:t>
            </a:r>
            <a:r>
              <a:rPr lang="en-GB" dirty="0" smtClean="0"/>
              <a:t>:</a:t>
            </a:r>
            <a:r>
              <a:rPr lang="en-GB" baseline="0" dirty="0" smtClean="0"/>
              <a:t> E:\Documents\Github\BindingAnal\ParseTree\mat\Mparsetree</a:t>
            </a:r>
            <a:endParaRPr lang="en-GB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plotNetchargeByTimeSim</a:t>
            </a:r>
            <a:r>
              <a:rPr lang="en-GB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</a:t>
            </a:r>
            <a:r>
              <a:rPr lang="en-GB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infile</a:t>
            </a:r>
            <a:r>
              <a:rPr lang="en-GB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n-GB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infileB</a:t>
            </a:r>
            <a:r>
              <a:rPr lang="en-GB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</a:t>
            </a:r>
          </a:p>
          <a:p>
            <a:r>
              <a:rPr lang="en-GB" dirty="0" err="1" smtClean="0"/>
              <a:t>infile</a:t>
            </a:r>
            <a:r>
              <a:rPr lang="en-GB" dirty="0" smtClean="0"/>
              <a:t> = ‘</a:t>
            </a:r>
            <a:r>
              <a:rPr lang="en-GB" dirty="0" err="1" smtClean="0"/>
              <a:t>dat</a:t>
            </a:r>
            <a:r>
              <a:rPr lang="en-GB" dirty="0" smtClean="0"/>
              <a:t>/</a:t>
            </a:r>
            <a:r>
              <a:rPr lang="en-GB" dirty="0" err="1" smtClean="0"/>
              <a:t>highVirus</a:t>
            </a:r>
            <a:r>
              <a:rPr lang="en-GB" dirty="0" smtClean="0"/>
              <a:t>/voutput1_highv_tree_300_simple.mat’</a:t>
            </a:r>
          </a:p>
          <a:p>
            <a:r>
              <a:rPr lang="en-GB" dirty="0" err="1" smtClean="0"/>
              <a:t>infileB</a:t>
            </a:r>
            <a:r>
              <a:rPr lang="en-GB" dirty="0" smtClean="0"/>
              <a:t> = ‘</a:t>
            </a:r>
            <a:r>
              <a:rPr lang="en-GB" dirty="0" err="1" smtClean="0"/>
              <a:t>dat</a:t>
            </a:r>
            <a:r>
              <a:rPr lang="en-GB" dirty="0" smtClean="0"/>
              <a:t>/</a:t>
            </a:r>
            <a:r>
              <a:rPr lang="en-GB" dirty="0" err="1" smtClean="0"/>
              <a:t>highVirus</a:t>
            </a:r>
            <a:r>
              <a:rPr lang="en-GB" dirty="0" smtClean="0"/>
              <a:t>/</a:t>
            </a:r>
            <a:r>
              <a:rPr lang="en-GB" dirty="0" err="1" smtClean="0"/>
              <a:t>virusbinding.mat</a:t>
            </a:r>
            <a:r>
              <a:rPr lang="en-GB" dirty="0" smtClean="0"/>
              <a:t>’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DD6020-F6E2-4E20-9301-F5ABC07137E5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46089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Studies showed that higher ratios of non-synonymous-to-synonymous substitutions on external tree branches relative to those found internally (http://dx.doi.org/10.1093/molbev/msm001). </a:t>
            </a:r>
          </a:p>
          <a:p>
            <a:endParaRPr lang="en-GB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workdir</a:t>
            </a:r>
            <a:r>
              <a:rPr lang="en-GB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r>
              <a:rPr lang="en-GB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E:\Documents\Github\BindingAnal\ParseTree\mat\Mparsetree</a:t>
            </a:r>
            <a:endParaRPr lang="en-GB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1. To compare the variance between internal and external nodes</a:t>
            </a:r>
          </a:p>
          <a:p>
            <a:r>
              <a:rPr lang="en-GB" dirty="0" smtClean="0"/>
              <a:t>[</a:t>
            </a:r>
            <a:r>
              <a:rPr lang="en-GB" dirty="0" err="1" smtClean="0"/>
              <a:t>netcharge</a:t>
            </a:r>
            <a:r>
              <a:rPr lang="en-GB" dirty="0" smtClean="0"/>
              <a:t> ] = </a:t>
            </a:r>
            <a:r>
              <a:rPr lang="en-GB" dirty="0" err="1" smtClean="0"/>
              <a:t>calNetCharge</a:t>
            </a:r>
            <a:r>
              <a:rPr lang="en-GB" dirty="0" smtClean="0"/>
              <a:t>( )</a:t>
            </a:r>
          </a:p>
          <a:p>
            <a:endParaRPr lang="en-GB" dirty="0" smtClean="0"/>
          </a:p>
          <a:p>
            <a:r>
              <a:rPr lang="en-GB" dirty="0" smtClean="0"/>
              <a:t>internal vs external</a:t>
            </a:r>
          </a:p>
          <a:p>
            <a:r>
              <a:rPr lang="en-GB" baseline="0" dirty="0" smtClean="0"/>
              <a:t>proportion of </a:t>
            </a:r>
            <a:r>
              <a:rPr lang="en-GB" baseline="0" dirty="0" err="1" smtClean="0"/>
              <a:t>netcharge</a:t>
            </a:r>
            <a:r>
              <a:rPr lang="en-GB" baseline="0" dirty="0" smtClean="0"/>
              <a:t> change (</a:t>
            </a:r>
            <a:r>
              <a:rPr lang="en-GB" dirty="0" smtClean="0"/>
              <a:t>7.8% vs</a:t>
            </a:r>
            <a:r>
              <a:rPr lang="en-GB" baseline="0" dirty="0" smtClean="0"/>
              <a:t> </a:t>
            </a:r>
            <a:r>
              <a:rPr lang="en-GB" dirty="0" smtClean="0"/>
              <a:t>12.1%) </a:t>
            </a:r>
          </a:p>
          <a:p>
            <a:r>
              <a:rPr lang="en-GB" dirty="0" smtClean="0"/>
              <a:t>the</a:t>
            </a:r>
            <a:r>
              <a:rPr lang="en-GB" baseline="0" dirty="0" smtClean="0"/>
              <a:t> variance (1.13 vs 1.18)</a:t>
            </a:r>
          </a:p>
          <a:p>
            <a:r>
              <a:rPr lang="en-GB" dirty="0" err="1" smtClean="0"/>
              <a:t>netcharge</a:t>
            </a:r>
            <a:r>
              <a:rPr lang="en-GB" baseline="0" dirty="0" smtClean="0"/>
              <a:t> prevalence(&gt;18) (20.0% vs 18.7%)</a:t>
            </a:r>
            <a:endParaRPr lang="en-GB" dirty="0" smtClean="0"/>
          </a:p>
          <a:p>
            <a:endParaRPr lang="en-GB" dirty="0" smtClean="0"/>
          </a:p>
          <a:p>
            <a:endParaRPr lang="en-GB" dirty="0" smtClean="0"/>
          </a:p>
          <a:p>
            <a:r>
              <a:rPr lang="en-GB" dirty="0" smtClean="0"/>
              <a:t>2. To find</a:t>
            </a:r>
            <a:r>
              <a:rPr lang="en-GB" baseline="0" dirty="0" smtClean="0"/>
              <a:t> out the </a:t>
            </a:r>
            <a:endParaRPr lang="en-GB" dirty="0" smtClean="0"/>
          </a:p>
          <a:p>
            <a:r>
              <a:rPr lang="en-GB" dirty="0" smtClean="0"/>
              <a:t>which code produce this hm_h3n2_ny_charge_1993_2006.mat</a:t>
            </a:r>
            <a:r>
              <a:rPr lang="en-GB" baseline="0" dirty="0" smtClean="0"/>
              <a:t> and </a:t>
            </a:r>
            <a:r>
              <a:rPr lang="en-GB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newick_elements.mat</a:t>
            </a:r>
            <a:r>
              <a:rPr lang="en-GB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?</a:t>
            </a:r>
          </a:p>
          <a:p>
            <a:r>
              <a:rPr lang="en-GB" dirty="0" smtClean="0"/>
              <a:t>hm_h3n2_ny_charge_1993_2006.mat</a:t>
            </a:r>
            <a:r>
              <a:rPr lang="en-GB" baseline="0" dirty="0" smtClean="0"/>
              <a:t> is not consistent to my tree file</a:t>
            </a:r>
            <a:endParaRPr lang="en-GB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DD6020-F6E2-4E20-9301-F5ABC07137E5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02237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DD6020-F6E2-4E20-9301-F5ABC07137E5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53701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aseline="0" dirty="0" smtClean="0"/>
              <a:t>Input files produced from IBM (output from IBM code James wrote)</a:t>
            </a:r>
            <a:endParaRPr lang="en-GB" dirty="0" smtClean="0"/>
          </a:p>
          <a:p>
            <a:r>
              <a:rPr lang="en-GB" dirty="0" err="1" smtClean="0"/>
              <a:t>infileV</a:t>
            </a:r>
            <a:r>
              <a:rPr lang="en-GB" dirty="0" smtClean="0"/>
              <a:t> = 'E:\Documents\</a:t>
            </a:r>
            <a:r>
              <a:rPr lang="en-GB" dirty="0" err="1" smtClean="0"/>
              <a:t>Github</a:t>
            </a:r>
            <a:r>
              <a:rPr lang="en-GB" dirty="0" smtClean="0"/>
              <a:t>\</a:t>
            </a:r>
            <a:r>
              <a:rPr lang="en-GB" dirty="0" err="1" smtClean="0"/>
              <a:t>BindingAnal</a:t>
            </a:r>
            <a:r>
              <a:rPr lang="en-GB" dirty="0" smtClean="0"/>
              <a:t>\fitness\</a:t>
            </a:r>
            <a:r>
              <a:rPr lang="en-GB" dirty="0" err="1" smtClean="0"/>
              <a:t>tradeoff</a:t>
            </a:r>
            <a:r>
              <a:rPr lang="en-GB" dirty="0" smtClean="0"/>
              <a:t>\</a:t>
            </a:r>
            <a:r>
              <a:rPr lang="en-GB" dirty="0" err="1" smtClean="0"/>
              <a:t>Mtradeoff</a:t>
            </a:r>
            <a:r>
              <a:rPr lang="en-GB" dirty="0" smtClean="0"/>
              <a:t>\</a:t>
            </a:r>
            <a:r>
              <a:rPr lang="en-GB" dirty="0" err="1" smtClean="0"/>
              <a:t>dat</a:t>
            </a:r>
            <a:r>
              <a:rPr lang="en-GB" dirty="0" smtClean="0"/>
              <a:t>\lowV0\voutput1_low_adaptive.csv';</a:t>
            </a:r>
          </a:p>
          <a:p>
            <a:r>
              <a:rPr lang="en-GB" dirty="0" err="1" smtClean="0"/>
              <a:t>infile</a:t>
            </a:r>
            <a:r>
              <a:rPr lang="en-GB" dirty="0" smtClean="0"/>
              <a:t> = 'E:\Documents\</a:t>
            </a:r>
            <a:r>
              <a:rPr lang="en-GB" dirty="0" err="1" smtClean="0"/>
              <a:t>Github</a:t>
            </a:r>
            <a:r>
              <a:rPr lang="en-GB" dirty="0" smtClean="0"/>
              <a:t>\</a:t>
            </a:r>
            <a:r>
              <a:rPr lang="en-GB" dirty="0" err="1" smtClean="0"/>
              <a:t>BindingAnal</a:t>
            </a:r>
            <a:r>
              <a:rPr lang="en-GB" dirty="0" smtClean="0"/>
              <a:t>\fitness\</a:t>
            </a:r>
            <a:r>
              <a:rPr lang="en-GB" dirty="0" err="1" smtClean="0"/>
              <a:t>tradeoff</a:t>
            </a:r>
            <a:r>
              <a:rPr lang="en-GB" dirty="0" smtClean="0"/>
              <a:t>\</a:t>
            </a:r>
            <a:r>
              <a:rPr lang="en-GB" dirty="0" err="1" smtClean="0"/>
              <a:t>Mtradeoff</a:t>
            </a:r>
            <a:r>
              <a:rPr lang="en-GB" dirty="0" smtClean="0"/>
              <a:t>\</a:t>
            </a:r>
            <a:r>
              <a:rPr lang="en-GB" dirty="0" err="1" smtClean="0"/>
              <a:t>dat</a:t>
            </a:r>
            <a:r>
              <a:rPr lang="en-GB" dirty="0" smtClean="0"/>
              <a:t>\lowV0\hostKs_low_adaptive.csv‘</a:t>
            </a:r>
          </a:p>
          <a:p>
            <a:r>
              <a:rPr lang="en-GB" sz="1200" dirty="0" smtClean="0"/>
              <a:t>Data are</a:t>
            </a:r>
            <a:r>
              <a:rPr lang="en-GB" sz="1200" baseline="0" dirty="0" smtClean="0"/>
              <a:t> used by “</a:t>
            </a:r>
            <a:r>
              <a:rPr lang="en-GB" sz="1200" dirty="0" smtClean="0"/>
              <a:t>figure7: The Short-sight Evolution of Binding Avidity Adaptation”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DD6020-F6E2-4E20-9301-F5ABC07137E5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02207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DD6020-F6E2-4E20-9301-F5ABC07137E5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12655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E:\Documents\Github\BindingAnal\validate_netcharge\plot_bindingchanges_abs_reg.R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DD6020-F6E2-4E20-9301-F5ABC07137E5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12856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E:\Documents\Github\BindingAnal\validate_netcharge\netcharge_age19.R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DD6020-F6E2-4E20-9301-F5ABC07137E5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74547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A. ?</a:t>
            </a:r>
          </a:p>
          <a:p>
            <a:r>
              <a:rPr lang="en-GB" dirty="0" smtClean="0"/>
              <a:t>B. E:\Documents\Github\BindingAnal\fitness\tradeoff\Mtradeoff\plot_Rin_infection.m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C. E:\Documents\Github\BindingAnal\fitness\tradeoff\Mtradeoff\plot_prob_infection.m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DD6020-F6E2-4E20-9301-F5ABC07137E5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3753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where</a:t>
            </a:r>
            <a:r>
              <a:rPr lang="en-GB" baseline="0" dirty="0" smtClean="0"/>
              <a:t> is the alternative fitness profile (without differential selection)?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DD6020-F6E2-4E20-9301-F5ABC07137E5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30465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aseline="0" dirty="0" smtClean="0"/>
              <a:t>The figure is produced from IBM (The script James wrote)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aseline="0" dirty="0" err="1" smtClean="0"/>
              <a:t>workdir</a:t>
            </a:r>
            <a:r>
              <a:rPr lang="en-GB" baseline="0" dirty="0" smtClean="0"/>
              <a:t> E:\Documents\Github\BindingAnal\fitness\tradeoff\Mtradeoff\dat\lowV0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aseline="0" dirty="0" err="1" smtClean="0"/>
              <a:t>workdir</a:t>
            </a:r>
            <a:r>
              <a:rPr lang="en-GB" baseline="0" dirty="0" smtClean="0"/>
              <a:t> E:\Documents\Github\BindingAnal\fitness\tradeoff\Mtradeoff\dat\highV0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aseline="0" dirty="0" smtClean="0"/>
              <a:t>Low fixed V=0.45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aseline="0" dirty="0" err="1" smtClean="0"/>
              <a:t>Hight</a:t>
            </a:r>
            <a:r>
              <a:rPr lang="en-GB" baseline="0" dirty="0" smtClean="0"/>
              <a:t> Fixed V=0.6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aseline="0" dirty="0" smtClean="0"/>
              <a:t>Adaptive binding V0=0.45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aseline="0" dirty="0" smtClean="0"/>
              <a:t>D = 200day</a:t>
            </a:r>
            <a:endParaRPr lang="en-GB" dirty="0" smtClean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DD6020-F6E2-4E20-9301-F5ABC07137E5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34189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DD6020-F6E2-4E20-9301-F5ABC07137E5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26257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Dashed: Optimum binding avidity</a:t>
            </a:r>
          </a:p>
          <a:p>
            <a:r>
              <a:rPr lang="en-GB" dirty="0" smtClean="0"/>
              <a:t>Red: Initial binding avidity</a:t>
            </a:r>
          </a:p>
          <a:p>
            <a:r>
              <a:rPr lang="en-GB" dirty="0" smtClean="0"/>
              <a:t>Cyan: Final</a:t>
            </a:r>
            <a:r>
              <a:rPr lang="en-GB" baseline="0" dirty="0" smtClean="0"/>
              <a:t> </a:t>
            </a:r>
            <a:r>
              <a:rPr lang="en-GB" dirty="0" smtClean="0"/>
              <a:t>binding avidity </a:t>
            </a:r>
          </a:p>
          <a:p>
            <a:endParaRPr lang="en-GB" dirty="0" smtClean="0"/>
          </a:p>
          <a:p>
            <a:r>
              <a:rPr lang="en-GB" dirty="0" err="1" smtClean="0"/>
              <a:t>workdir</a:t>
            </a:r>
            <a:r>
              <a:rPr lang="en-GB" baseline="0" dirty="0" smtClean="0"/>
              <a:t> E:\Documents\Github\BindingAnal\fitness\tradeoff\Mtradeoff</a:t>
            </a:r>
            <a:endParaRPr lang="en-GB" dirty="0" smtClean="0"/>
          </a:p>
          <a:p>
            <a:r>
              <a:rPr lang="en-GB" dirty="0" smtClean="0"/>
              <a:t>example:</a:t>
            </a:r>
          </a:p>
          <a:p>
            <a:r>
              <a:rPr lang="en-GB" dirty="0" err="1" smtClean="0"/>
              <a:t>infileV</a:t>
            </a:r>
            <a:r>
              <a:rPr lang="en-GB" dirty="0" smtClean="0"/>
              <a:t> = '</a:t>
            </a:r>
            <a:r>
              <a:rPr lang="en-GB" dirty="0" err="1" smtClean="0"/>
              <a:t>dat</a:t>
            </a:r>
            <a:r>
              <a:rPr lang="en-GB" dirty="0" smtClean="0"/>
              <a:t>/lowV0/voutput1_low_adaptive.csv';</a:t>
            </a:r>
          </a:p>
          <a:p>
            <a:r>
              <a:rPr lang="en-GB" dirty="0" err="1" smtClean="0"/>
              <a:t>infile</a:t>
            </a:r>
            <a:r>
              <a:rPr lang="en-GB" dirty="0" smtClean="0"/>
              <a:t> = '</a:t>
            </a:r>
            <a:r>
              <a:rPr lang="en-GB" dirty="0" err="1" smtClean="0"/>
              <a:t>dat</a:t>
            </a:r>
            <a:r>
              <a:rPr lang="en-GB" dirty="0" smtClean="0"/>
              <a:t>/lowV0/hostKs_low_adaptive.csv'</a:t>
            </a:r>
          </a:p>
          <a:p>
            <a:r>
              <a:rPr lang="en-GB" dirty="0" err="1" smtClean="0"/>
              <a:t>plotPopRfromSkwithBinding</a:t>
            </a:r>
            <a:r>
              <a:rPr lang="en-GB" dirty="0" smtClean="0"/>
              <a:t>(</a:t>
            </a:r>
            <a:r>
              <a:rPr lang="en-GB" dirty="0" err="1" smtClean="0"/>
              <a:t>infile</a:t>
            </a:r>
            <a:r>
              <a:rPr lang="en-GB" dirty="0" smtClean="0"/>
              <a:t>, </a:t>
            </a:r>
            <a:r>
              <a:rPr lang="en-GB" dirty="0" err="1" smtClean="0"/>
              <a:t>infileV</a:t>
            </a:r>
            <a:r>
              <a:rPr lang="en-GB" dirty="0" smtClean="0"/>
              <a:t>)</a:t>
            </a:r>
          </a:p>
          <a:p>
            <a:endParaRPr lang="en-GB" dirty="0" smtClean="0"/>
          </a:p>
          <a:p>
            <a:endParaRPr lang="en-GB" dirty="0" smtClean="0"/>
          </a:p>
          <a:p>
            <a:r>
              <a:rPr lang="en-GB" dirty="0" smtClean="0"/>
              <a:t>E:\Documents\Github\BindingAnal\fitness\tradeoff\Mtradeoff\dat\lowV0\virusbinding.mat, which</a:t>
            </a:r>
            <a:r>
              <a:rPr lang="en-GB" baseline="0" dirty="0" smtClean="0"/>
              <a:t> contains:</a:t>
            </a:r>
          </a:p>
          <a:p>
            <a:r>
              <a:rPr lang="en-GB" baseline="0" dirty="0" err="1" smtClean="0"/>
              <a:t>Vfinal</a:t>
            </a:r>
            <a:r>
              <a:rPr lang="en-GB" baseline="0" dirty="0" smtClean="0"/>
              <a:t>, </a:t>
            </a:r>
            <a:r>
              <a:rPr lang="en-GB" baseline="0" dirty="0" err="1" smtClean="0"/>
              <a:t>Vini</a:t>
            </a:r>
            <a:r>
              <a:rPr lang="en-GB" baseline="0" dirty="0" smtClean="0"/>
              <a:t> and </a:t>
            </a:r>
            <a:r>
              <a:rPr lang="en-GB" baseline="0" dirty="0" err="1" smtClean="0"/>
              <a:t>Vopt</a:t>
            </a:r>
            <a:r>
              <a:rPr lang="en-GB" baseline="0" dirty="0" smtClean="0"/>
              <a:t>. But I am not sure what this data is for?</a:t>
            </a:r>
            <a:endParaRPr lang="en-GB" dirty="0" smtClean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DD6020-F6E2-4E20-9301-F5ABC07137E5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43615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E:\Documents\Github\BindingAnal\fitness\tradeoff\Mtradeoff\figs\fitness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DD6020-F6E2-4E20-9301-F5ABC07137E5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32501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EA86C-70E0-49B6-97A3-382949972FAE}" type="datetimeFigureOut">
              <a:rPr lang="en-GB" smtClean="0"/>
              <a:t>22/10/2016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2CB73-E84F-4B8E-9EC4-54B0353190A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64265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EA86C-70E0-49B6-97A3-382949972FAE}" type="datetimeFigureOut">
              <a:rPr lang="en-GB" smtClean="0"/>
              <a:t>22/10/2016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2CB73-E84F-4B8E-9EC4-54B0353190A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26649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EA86C-70E0-49B6-97A3-382949972FAE}" type="datetimeFigureOut">
              <a:rPr lang="en-GB" smtClean="0"/>
              <a:t>22/10/2016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2CB73-E84F-4B8E-9EC4-54B0353190A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72384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EA86C-70E0-49B6-97A3-382949972FAE}" type="datetimeFigureOut">
              <a:rPr lang="en-GB" smtClean="0"/>
              <a:t>22/10/2016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2CB73-E84F-4B8E-9EC4-54B0353190A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3111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EA86C-70E0-49B6-97A3-382949972FAE}" type="datetimeFigureOut">
              <a:rPr lang="en-GB" smtClean="0"/>
              <a:t>22/10/2016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2CB73-E84F-4B8E-9EC4-54B0353190A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36152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EA86C-70E0-49B6-97A3-382949972FAE}" type="datetimeFigureOut">
              <a:rPr lang="en-GB" smtClean="0"/>
              <a:t>22/10/2016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2CB73-E84F-4B8E-9EC4-54B0353190A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00732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EA86C-70E0-49B6-97A3-382949972FAE}" type="datetimeFigureOut">
              <a:rPr lang="en-GB" smtClean="0"/>
              <a:t>22/10/2016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2CB73-E84F-4B8E-9EC4-54B0353190A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79317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EA86C-70E0-49B6-97A3-382949972FAE}" type="datetimeFigureOut">
              <a:rPr lang="en-GB" smtClean="0"/>
              <a:t>22/10/2016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2CB73-E84F-4B8E-9EC4-54B0353190A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96129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EA86C-70E0-49B6-97A3-382949972FAE}" type="datetimeFigureOut">
              <a:rPr lang="en-GB" smtClean="0"/>
              <a:t>22/10/2016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2CB73-E84F-4B8E-9EC4-54B0353190A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07500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EA86C-70E0-49B6-97A3-382949972FAE}" type="datetimeFigureOut">
              <a:rPr lang="en-GB" smtClean="0"/>
              <a:t>22/10/2016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2CB73-E84F-4B8E-9EC4-54B0353190A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2871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EA86C-70E0-49B6-97A3-382949972FAE}" type="datetimeFigureOut">
              <a:rPr lang="en-GB" smtClean="0"/>
              <a:t>22/10/2016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2CB73-E84F-4B8E-9EC4-54B0353190A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75930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1EA86C-70E0-49B6-97A3-382949972FAE}" type="datetimeFigureOut">
              <a:rPr lang="en-GB" smtClean="0"/>
              <a:t>22/10/2016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32CB73-E84F-4B8E-9EC4-54B0353190A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17139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9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Influenza cellular binding </a:t>
            </a:r>
            <a:r>
              <a:rPr lang="en-GB" dirty="0" smtClean="0"/>
              <a:t>avidity change: beneficial or deleterious effects on epidemic dynamics?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 smtClean="0">
              <a:solidFill>
                <a:schemeClr val="tx1"/>
              </a:solidFill>
            </a:endParaRPr>
          </a:p>
          <a:p>
            <a:r>
              <a:rPr lang="en-GB" dirty="0" smtClean="0">
                <a:solidFill>
                  <a:schemeClr val="tx1"/>
                </a:solidFill>
              </a:rPr>
              <a:t>Hsiang-</a:t>
            </a:r>
            <a:r>
              <a:rPr lang="en-GB" dirty="0" err="1" smtClean="0">
                <a:solidFill>
                  <a:schemeClr val="tx1"/>
                </a:solidFill>
              </a:rPr>
              <a:t>yu</a:t>
            </a:r>
            <a:r>
              <a:rPr lang="en-GB" dirty="0" smtClean="0">
                <a:solidFill>
                  <a:schemeClr val="tx1"/>
                </a:solidFill>
              </a:rPr>
              <a:t> Yuan</a:t>
            </a:r>
          </a:p>
          <a:p>
            <a:r>
              <a:rPr lang="en-GB" dirty="0" smtClean="0">
                <a:solidFill>
                  <a:schemeClr val="tx1"/>
                </a:solidFill>
              </a:rPr>
              <a:t>James Hay</a:t>
            </a:r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13673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figure7: Relative fitness</a:t>
            </a:r>
            <a:endParaRPr lang="en-GB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562" y="1600200"/>
            <a:ext cx="6456876" cy="4525963"/>
          </a:xfrm>
        </p:spPr>
      </p:pic>
    </p:spTree>
    <p:extLst>
      <p:ext uri="{BB962C8B-B14F-4D97-AF65-F5344CB8AC3E}">
        <p14:creationId xmlns:p14="http://schemas.microsoft.com/office/powerpoint/2010/main" val="680105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GB" sz="2000" dirty="0" smtClean="0"/>
              <a:t>figureS2: </a:t>
            </a:r>
            <a:r>
              <a:rPr lang="en-GB" sz="2000" dirty="0"/>
              <a:t>Adaptation of Adsorption mutations can be explained by Mutation-Selection Balance phenomenon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562" y="1600200"/>
            <a:ext cx="6456876" cy="4525963"/>
          </a:xfrm>
        </p:spPr>
      </p:pic>
    </p:spTree>
    <p:extLst>
      <p:ext uri="{BB962C8B-B14F-4D97-AF65-F5344CB8AC3E}">
        <p14:creationId xmlns:p14="http://schemas.microsoft.com/office/powerpoint/2010/main" val="21310274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GB" sz="2000" dirty="0" smtClean="0"/>
              <a:t>figure8: </a:t>
            </a:r>
            <a:r>
              <a:rPr lang="en-GB" sz="2000" dirty="0"/>
              <a:t>The Deleterious Effect of Binding Avidity Adaptation on viral phylogeny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6146" name="Picture 2" descr="E:\Documents\Github\BindingAnal\doc\manu\fig\Figure7_voutput1_low_adaptive_tree_300_simpl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243" y="2204864"/>
            <a:ext cx="8213213" cy="3341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08402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GB" sz="2000" dirty="0" smtClean="0"/>
              <a:t>figureS3: </a:t>
            </a:r>
            <a:r>
              <a:rPr lang="en-GB" sz="2000" dirty="0"/>
              <a:t>The Deleterious Effect of Binding Avidity Adaptation on viral phylogeny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189318"/>
            <a:ext cx="8229600" cy="3347726"/>
          </a:xfrm>
        </p:spPr>
      </p:pic>
    </p:spTree>
    <p:extLst>
      <p:ext uri="{BB962C8B-B14F-4D97-AF65-F5344CB8AC3E}">
        <p14:creationId xmlns:p14="http://schemas.microsoft.com/office/powerpoint/2010/main" val="6040093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GB" sz="2000" dirty="0" smtClean="0"/>
              <a:t>Figure8: Phylogenetic </a:t>
            </a:r>
            <a:r>
              <a:rPr lang="en-GB" sz="2000" dirty="0"/>
              <a:t>Analysis using viral sequence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8194" name="Picture 2" descr="E:\Documents\Github\BindingAnal\doc\manu\fig\Figure3_H3N2Tree.t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553596"/>
            <a:ext cx="3744416" cy="5298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4283968" y="2060848"/>
            <a:ext cx="4572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dirty="0"/>
              <a:t>For all internal nodes, only 7.7% of the strains showed </a:t>
            </a:r>
            <a:r>
              <a:rPr lang="en-GB" dirty="0" err="1"/>
              <a:t>netcharge</a:t>
            </a:r>
            <a:r>
              <a:rPr lang="en-GB" dirty="0"/>
              <a:t> change </a:t>
            </a:r>
            <a:endParaRPr lang="en-GB" dirty="0" smtClean="0"/>
          </a:p>
          <a:p>
            <a:endParaRPr lang="en-GB" dirty="0"/>
          </a:p>
          <a:p>
            <a:r>
              <a:rPr lang="en-GB" dirty="0" smtClean="0"/>
              <a:t>whereas </a:t>
            </a:r>
            <a:r>
              <a:rPr lang="en-GB" dirty="0"/>
              <a:t>in external tips, which were destined to die out soon, a higher proportion of the strains (11.8%) changed the </a:t>
            </a:r>
            <a:r>
              <a:rPr lang="en-GB" dirty="0" err="1" smtClean="0"/>
              <a:t>netcharge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041119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sz="2000" dirty="0" smtClean="0"/>
              <a:t>table1. validate_netcharge.csv</a:t>
            </a:r>
            <a:endParaRPr lang="en-GB" sz="20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221" y="2807720"/>
            <a:ext cx="7803557" cy="2110923"/>
          </a:xfrm>
        </p:spPr>
      </p:pic>
    </p:spTree>
    <p:extLst>
      <p:ext uri="{BB962C8B-B14F-4D97-AF65-F5344CB8AC3E}">
        <p14:creationId xmlns:p14="http://schemas.microsoft.com/office/powerpoint/2010/main" val="35317913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556792"/>
            <a:ext cx="8229600" cy="1968892"/>
          </a:xfrm>
        </p:spPr>
      </p:pic>
    </p:spTree>
    <p:extLst>
      <p:ext uri="{BB962C8B-B14F-4D97-AF65-F5344CB8AC3E}">
        <p14:creationId xmlns:p14="http://schemas.microsoft.com/office/powerpoint/2010/main" val="9129141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/>
              <a:t>main_generate_tree</a:t>
            </a:r>
            <a:r>
              <a:rPr lang="en-GB" dirty="0"/>
              <a:t>('</a:t>
            </a:r>
            <a:r>
              <a:rPr lang="en-GB" dirty="0" err="1"/>
              <a:t>dat</a:t>
            </a:r>
            <a:r>
              <a:rPr lang="en-GB" dirty="0"/>
              <a:t>/mod01/</a:t>
            </a:r>
            <a:r>
              <a:rPr lang="en-GB" dirty="0" err="1"/>
              <a:t>voutput_small</a:t>
            </a:r>
            <a:r>
              <a:rPr lang="en-GB" dirty="0"/>
              <a:t>', '50', '10', '200')</a:t>
            </a:r>
          </a:p>
        </p:txBody>
      </p:sp>
    </p:spTree>
    <p:extLst>
      <p:ext uri="{BB962C8B-B14F-4D97-AF65-F5344CB8AC3E}">
        <p14:creationId xmlns:p14="http://schemas.microsoft.com/office/powerpoint/2010/main" val="21569337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GB" sz="2000" dirty="0" smtClean="0"/>
              <a:t>figure1: </a:t>
            </a:r>
            <a:r>
              <a:rPr lang="en-GB" sz="2000" dirty="0" err="1" smtClean="0"/>
              <a:t>Netcharge</a:t>
            </a:r>
            <a:r>
              <a:rPr lang="en-GB" sz="2000" dirty="0" smtClean="0"/>
              <a:t> </a:t>
            </a:r>
            <a:r>
              <a:rPr lang="en-GB" sz="2000" dirty="0"/>
              <a:t>is a good marker of binding </a:t>
            </a:r>
            <a:r>
              <a:rPr lang="en-GB" sz="2000" dirty="0" smtClean="0"/>
              <a:t>avidity</a:t>
            </a:r>
            <a:endParaRPr lang="en-GB" sz="20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722" y="1600200"/>
            <a:ext cx="6574556" cy="4525963"/>
          </a:xfrm>
        </p:spPr>
      </p:pic>
    </p:spTree>
    <p:extLst>
      <p:ext uri="{BB962C8B-B14F-4D97-AF65-F5344CB8AC3E}">
        <p14:creationId xmlns:p14="http://schemas.microsoft.com/office/powerpoint/2010/main" val="40284844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sz="2000" dirty="0" smtClean="0"/>
              <a:t>figureS1</a:t>
            </a:r>
            <a:endParaRPr lang="en-GB" sz="2000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722" y="1600200"/>
            <a:ext cx="6574556" cy="4525963"/>
          </a:xfrm>
        </p:spPr>
      </p:pic>
    </p:spTree>
    <p:extLst>
      <p:ext uri="{BB962C8B-B14F-4D97-AF65-F5344CB8AC3E}">
        <p14:creationId xmlns:p14="http://schemas.microsoft.com/office/powerpoint/2010/main" val="8712862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GB" sz="2000" dirty="0" smtClean="0"/>
              <a:t>figure2: Net charge </a:t>
            </a:r>
            <a:r>
              <a:rPr lang="en-GB" sz="2000" dirty="0"/>
              <a:t>and </a:t>
            </a:r>
            <a:r>
              <a:rPr lang="en-GB" sz="2000" dirty="0" err="1"/>
              <a:t>seroprevalence</a:t>
            </a:r>
            <a:r>
              <a:rPr lang="en-GB" sz="2000" dirty="0"/>
              <a:t> show similar distribution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4365104"/>
            <a:ext cx="7277100" cy="172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1043608" y="6237312"/>
            <a:ext cx="33231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AJ Kucharski </a:t>
            </a:r>
            <a:r>
              <a:rPr lang="en-GB" dirty="0" smtClean="0"/>
              <a:t> </a:t>
            </a:r>
            <a:r>
              <a:rPr lang="en-GB" dirty="0"/>
              <a:t>‎2012 </a:t>
            </a:r>
            <a:r>
              <a:rPr lang="en-GB" dirty="0" err="1" smtClean="0"/>
              <a:t>Plos</a:t>
            </a:r>
            <a:r>
              <a:rPr lang="en-GB" dirty="0" smtClean="0"/>
              <a:t> </a:t>
            </a:r>
            <a:r>
              <a:rPr lang="en-GB" dirty="0" err="1" smtClean="0"/>
              <a:t>CompBio</a:t>
            </a:r>
            <a:endParaRPr lang="en-GB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238" y="1556792"/>
            <a:ext cx="3974842" cy="2736304"/>
          </a:xfrm>
        </p:spPr>
      </p:pic>
    </p:spTree>
    <p:extLst>
      <p:ext uri="{BB962C8B-B14F-4D97-AF65-F5344CB8AC3E}">
        <p14:creationId xmlns:p14="http://schemas.microsoft.com/office/powerpoint/2010/main" val="306946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GB" sz="2000" dirty="0" smtClean="0"/>
              <a:t>figureS5: </a:t>
            </a:r>
            <a:r>
              <a:rPr lang="en-GB" sz="2000" dirty="0"/>
              <a:t>We constructed a model to study the Effect of Binding Avidity Adaptation 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916832"/>
            <a:ext cx="4124272" cy="3618173"/>
          </a:xfrm>
        </p:spPr>
      </p:pic>
    </p:spTree>
    <p:extLst>
      <p:ext uri="{BB962C8B-B14F-4D97-AF65-F5344CB8AC3E}">
        <p14:creationId xmlns:p14="http://schemas.microsoft.com/office/powerpoint/2010/main" val="3322499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GB" sz="2000" dirty="0" smtClean="0"/>
              <a:t>figure3: Within host fitness and </a:t>
            </a:r>
            <a:br>
              <a:rPr lang="en-GB" sz="2000" dirty="0" smtClean="0"/>
            </a:br>
            <a:r>
              <a:rPr lang="en-GB" sz="2000" dirty="0" smtClean="0"/>
              <a:t>Probability of Infection</a:t>
            </a:r>
            <a:endParaRPr lang="en-GB" sz="2000" dirty="0"/>
          </a:p>
        </p:txBody>
      </p:sp>
      <p:pic>
        <p:nvPicPr>
          <p:cNvPr id="5" name="Picture 4" descr="E:\Documents\Github\BindingAnal\doc\manu\fig\FigS1_fitness_Ri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945959"/>
            <a:ext cx="3240008" cy="2429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E:\Documents\Github\BindingAnal\doc\manu\fig\FigS2A_fitness_binding_V0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4415573"/>
            <a:ext cx="3240008" cy="2429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464" y="4391992"/>
            <a:ext cx="3240008" cy="2430006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8041480" y="6021288"/>
                <a:ext cx="99501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400" dirty="0" smtClean="0">
                    <a:ea typeface="Cambria Math"/>
                  </a:rPr>
                  <a:t>blue: low k</a:t>
                </a:r>
              </a:p>
              <a:p>
                <a:r>
                  <a:rPr lang="en-GB" sz="1400" dirty="0" smtClean="0">
                    <a:ea typeface="Cambria Math"/>
                  </a:rPr>
                  <a:t>red: high k</a:t>
                </a:r>
                <a14:m>
                  <m:oMath xmlns:m="http://schemas.openxmlformats.org/officeDocument/2006/math">
                    <m:r>
                      <a:rPr lang="en-GB" sz="1400" b="0" i="1" smtClean="0">
                        <a:latin typeface="Cambria Math"/>
                        <a:ea typeface="Cambria Math"/>
                      </a:rPr>
                      <m:t> </m:t>
                    </m:r>
                  </m:oMath>
                </a14:m>
                <a:endParaRPr lang="en-GB" sz="14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1480" y="6021288"/>
                <a:ext cx="995016" cy="523220"/>
              </a:xfrm>
              <a:prstGeom prst="rect">
                <a:avLst/>
              </a:prstGeom>
              <a:blipFill rotWithShape="1">
                <a:blip r:embed="rId6"/>
                <a:stretch>
                  <a:fillRect l="-1227" t="-1163" b="-1046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7020272" y="2852936"/>
                <a:ext cx="75142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400" i="1" smtClean="0">
                          <a:latin typeface="Cambria Math"/>
                          <a:ea typeface="Cambria Math"/>
                        </a:rPr>
                        <m:t>𝜌</m:t>
                      </m:r>
                      <m:d>
                        <m:dPr>
                          <m:ctrlPr>
                            <a:rPr lang="en-GB" sz="1400" i="1"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GB" sz="1400" b="0" i="1" smtClean="0">
                              <a:latin typeface="Cambria Math"/>
                              <a:ea typeface="Cambria Math"/>
                            </a:rPr>
                            <m:t>𝑘</m:t>
                          </m:r>
                          <m:r>
                            <a:rPr lang="en-GB" sz="1400" b="0" i="1" smtClean="0">
                              <a:latin typeface="Cambria Math"/>
                              <a:ea typeface="Cambria Math"/>
                            </a:rPr>
                            <m:t>,</m:t>
                          </m:r>
                          <m:r>
                            <a:rPr lang="en-GB" sz="1400" b="0" i="1" smtClean="0">
                              <a:latin typeface="Cambria Math"/>
                              <a:ea typeface="Cambria Math"/>
                            </a:rPr>
                            <m:t>𝑣</m:t>
                          </m:r>
                        </m:e>
                      </m:d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0272" y="2852936"/>
                <a:ext cx="751424" cy="307777"/>
              </a:xfrm>
              <a:prstGeom prst="rect">
                <a:avLst/>
              </a:prstGeom>
              <a:blipFill rotWithShape="1">
                <a:blip r:embed="rId7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7020272" y="5085184"/>
                <a:ext cx="75142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400" i="1" smtClean="0">
                          <a:latin typeface="Cambria Math"/>
                          <a:ea typeface="Cambria Math"/>
                        </a:rPr>
                        <m:t>𝜌</m:t>
                      </m:r>
                      <m:d>
                        <m:dPr>
                          <m:ctrlPr>
                            <a:rPr lang="en-GB" sz="1400" i="1"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GB" sz="1400" b="0" i="1" smtClean="0">
                              <a:latin typeface="Cambria Math"/>
                              <a:ea typeface="Cambria Math"/>
                            </a:rPr>
                            <m:t>𝑘</m:t>
                          </m:r>
                          <m:r>
                            <a:rPr lang="en-GB" sz="1400" b="0" i="1" smtClean="0">
                              <a:latin typeface="Cambria Math"/>
                              <a:ea typeface="Cambria Math"/>
                            </a:rPr>
                            <m:t>,</m:t>
                          </m:r>
                          <m:r>
                            <a:rPr lang="en-GB" sz="1400" b="0" i="1" smtClean="0">
                              <a:latin typeface="Cambria Math"/>
                              <a:ea typeface="Cambria Math"/>
                            </a:rPr>
                            <m:t>𝑣</m:t>
                          </m:r>
                        </m:e>
                      </m:d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0272" y="5085184"/>
                <a:ext cx="751424" cy="307777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1480" y="2284189"/>
            <a:ext cx="426720" cy="2156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7919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GB" sz="2000" dirty="0" smtClean="0"/>
              <a:t>figure4: </a:t>
            </a:r>
            <a:r>
              <a:rPr lang="en-GB" sz="2000" dirty="0"/>
              <a:t>Simulated Epidemics from the IBM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4098" name="Picture 2" descr="E:\Documents\Github\BindingAnal\doc\manu\fig\Figure4_si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348880"/>
            <a:ext cx="4536504" cy="3592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115616" y="6093296"/>
            <a:ext cx="1983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epidemic dynamics</a:t>
            </a:r>
            <a:endParaRPr lang="en-GB" dirty="0"/>
          </a:p>
        </p:txBody>
      </p:sp>
      <p:sp>
        <p:nvSpPr>
          <p:cNvPr id="8" name="TextBox 7"/>
          <p:cNvSpPr txBox="1"/>
          <p:nvPr/>
        </p:nvSpPr>
        <p:spPr>
          <a:xfrm>
            <a:off x="5596501" y="6137043"/>
            <a:ext cx="2503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immunological dynamics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317474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GB" sz="2000" dirty="0" smtClean="0"/>
              <a:t>figure5: </a:t>
            </a:r>
            <a:r>
              <a:rPr lang="en-GB" sz="2000" dirty="0"/>
              <a:t>Simulated </a:t>
            </a:r>
            <a:r>
              <a:rPr lang="en-GB" sz="2000" dirty="0" smtClean="0"/>
              <a:t>Immunologic dynamics </a:t>
            </a:r>
            <a:r>
              <a:rPr lang="en-GB" sz="2000" dirty="0"/>
              <a:t>from the IBM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4" name="Picture 4" descr="E:\Documents\Github\BindingAnal\doc\manu\fig\Figure5_hostk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627410"/>
            <a:ext cx="3973949" cy="3321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25095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GB" sz="2000" dirty="0" smtClean="0"/>
              <a:t>figure6: </a:t>
            </a:r>
            <a:r>
              <a:rPr lang="en-GB" sz="2000" dirty="0"/>
              <a:t>The Short-sight Evolution of Binding Avidity Adaptation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122" name="Picture 2" descr="E:\Documents\Github\BindingAnal\doc\manu\fig\Figure6_fitness_binding_lowv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844824"/>
            <a:ext cx="7735311" cy="4114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2802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21737</TotalTime>
  <Words>574</Words>
  <Application>Microsoft Office PowerPoint</Application>
  <PresentationFormat>On-screen Show (4:3)</PresentationFormat>
  <Paragraphs>112</Paragraphs>
  <Slides>17</Slides>
  <Notes>16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Office Theme</vt:lpstr>
      <vt:lpstr>Influenza cellular binding avidity change: beneficial or deleterious effects on epidemic dynamics?</vt:lpstr>
      <vt:lpstr>figure1: Netcharge is a good marker of binding avidity</vt:lpstr>
      <vt:lpstr>figureS1</vt:lpstr>
      <vt:lpstr>figure2: Net charge and seroprevalence show similar distribution</vt:lpstr>
      <vt:lpstr>figureS5: We constructed a model to study the Effect of Binding Avidity Adaptation </vt:lpstr>
      <vt:lpstr>figure3: Within host fitness and  Probability of Infection</vt:lpstr>
      <vt:lpstr>figure4: Simulated Epidemics from the IBM</vt:lpstr>
      <vt:lpstr>figure5: Simulated Immunologic dynamics from the IBM</vt:lpstr>
      <vt:lpstr>figure6: The Short-sight Evolution of Binding Avidity Adaptation </vt:lpstr>
      <vt:lpstr>figure7: Relative fitness</vt:lpstr>
      <vt:lpstr>figureS2: Adaptation of Adsorption mutations can be explained by Mutation-Selection Balance phenomenon</vt:lpstr>
      <vt:lpstr>figure8: The Deleterious Effect of Binding Avidity Adaptation on viral phylogeny</vt:lpstr>
      <vt:lpstr>figureS3: The Deleterious Effect of Binding Avidity Adaptation on viral phylogeny</vt:lpstr>
      <vt:lpstr>Figure8: Phylogenetic Analysis using viral sequence data</vt:lpstr>
      <vt:lpstr>table1. validate_netcharge.csv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Influenza cellular binding avidity, the beneficial or deleterious effects on epidemics?</dc:title>
  <dc:creator>Hsiang-Yu Yuan</dc:creator>
  <cp:lastModifiedBy>Hsiang-Yu Yuan</cp:lastModifiedBy>
  <cp:revision>55</cp:revision>
  <dcterms:created xsi:type="dcterms:W3CDTF">2016-05-18T16:23:59Z</dcterms:created>
  <dcterms:modified xsi:type="dcterms:W3CDTF">2016-10-22T21:36:59Z</dcterms:modified>
</cp:coreProperties>
</file>